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0" r:id="rId5"/>
    <p:sldId id="270" r:id="rId6"/>
    <p:sldId id="262" r:id="rId7"/>
    <p:sldId id="265" r:id="rId8"/>
    <p:sldId id="272" r:id="rId9"/>
    <p:sldId id="264" r:id="rId10"/>
    <p:sldId id="267" r:id="rId11"/>
    <p:sldId id="268" r:id="rId12"/>
    <p:sldId id="271" r:id="rId13"/>
    <p:sldId id="274" r:id="rId14"/>
    <p:sldId id="276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E5913F"/>
    <a:srgbClr val="DB4861"/>
    <a:srgbClr val="3B9AAB"/>
    <a:srgbClr val="D9D9D9"/>
    <a:srgbClr val="FBE0BD"/>
    <a:srgbClr val="FCE4D7"/>
    <a:srgbClr val="CB2C30"/>
    <a:srgbClr val="78B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4A78-6A0E-4EF6-900F-71C0FED2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53F78-3F6C-4C5C-997B-D017073D8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C6C27-683F-4E70-8EF2-C1203853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E6BA-8854-464E-A6CA-3AF39611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0035-3EC2-4A4D-8906-71435532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98832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1BC8-54EB-4854-AD10-5DB09E7B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9DED7-0E86-429B-9E5D-6334D4FE8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FFAD-A1B1-4FB1-93FC-3F603965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FA20B-F133-41D0-BD60-E7958D2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0A7A-F439-428A-A102-684F8D05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6119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EC05C-757E-422F-8D5B-41BAC0530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CD0E5-82A0-4CB8-83B9-F4C6CEA69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9914-EB9A-4197-A8DD-A6DDB8F3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87C8-0709-417B-99E9-55D906CC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BC694-596C-4975-8505-0B29DB25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23986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9855-BD48-49A4-889D-586709BC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A7C9-AC8D-4417-90CA-A76ADCA8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DB24-F7A9-45C7-B22E-185D4B9B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E4E48-7739-47B7-ADFB-076F6B09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7375-CFAB-4820-9DE3-47F94FDF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0068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DBB6-A4DF-44E8-9FED-13994EF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6B0E5-3349-4E3F-BCC2-1024E4A0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52EC-B415-4D3A-A97A-214D8DA0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130A9-A44E-43C6-BC6A-370DAD7E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40F08-454B-47EF-AFB4-CDEFC78E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86630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CB29-8FE0-476D-A678-2E23CDF6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C582-2E8B-4EDC-872D-4217388B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62FEA-8F23-41DE-A48C-C0FD67C3A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C0E5F-36BB-46C3-A3E9-C4E90C70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2C9CF-FF8B-4905-BEC3-8F9163ED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CE2E6-4568-42BC-8B95-DB06ADCB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5957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526B-3BD1-452E-8E01-FC20DF11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2DCD9-7FDA-4D8E-98DF-070FA1CAA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5D7AD-9B60-4351-9B9B-3B4BFCE3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94196-FD53-4DA8-ACF9-61498E5A3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86A1E-6672-4436-AE3E-25FDABCDC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75B10-7DC0-4E4E-9EF8-DDB6CC14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EA84B-927A-4A8B-8249-C23E262D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5664D-E7B6-4BE0-BC5C-ACEF9342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5415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2EE1-6FB9-4D47-B0D2-A5E2B5A7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DB938-5AAE-4ED4-850A-1C9721C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92728-76BF-49CC-AFF2-F3165440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A6B5B-DD7E-41CD-B8F7-A806E53B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5385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D5316-1345-4413-85D6-7FD80A48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39D80-EBBA-4D86-90C1-2F181AF7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85C17-1972-4846-AA0D-52B8D168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5156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05F0-AF43-442A-8FE6-A9CAD7E0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5096-9EBB-4820-8429-572B3E1D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9FFDE-68EE-4BD4-924A-89A1DA6A6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C9899-414F-40A2-9D26-9E0D487E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28D5C-4F2B-48F0-BCB2-65E20010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DA1C8-872A-4040-A191-082970AB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7013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3AFE-B8CB-4079-B3E5-10D74F42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7E44-2C57-4930-B964-72C774D87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2A35C-D9B8-4DA0-894F-1579F9093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FB174-6093-4DFE-B5A1-266BE56C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92713-0C5B-4C30-998A-D213EF2D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4A3D9-C6E4-491C-9A29-36A03991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0829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B394-9A39-4326-ABA3-0AA572DE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1431A-390C-49A0-8BC9-054A455F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1EB-FA8B-4514-8103-9C1AA6065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5FB4-39A6-4EEF-847E-EDC15FF5E76B}" type="datetimeFigureOut">
              <a:rPr lang="es-PR" smtClean="0"/>
              <a:t>09/04/2019</a:t>
            </a:fld>
            <a:endParaRPr lang="es-P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C6E8F-4C05-43EA-B5A3-97AE63A52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1D16F-2F11-4A38-8AAD-BFC2AC8B7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DE0-984F-442E-ACF2-C0D268E47DEE}" type="slidenum">
              <a:rPr lang="es-PR" smtClean="0"/>
              <a:t>‹#›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6364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7AAAE2CF-6225-4B6E-972F-697E6698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2" b="1248"/>
          <a:stretch/>
        </p:blipFill>
        <p:spPr>
          <a:xfrm>
            <a:off x="20" y="10"/>
            <a:ext cx="12191980" cy="6871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0CC53B-0451-4541-ACC1-14BB8AF24DD4}"/>
              </a:ext>
            </a:extLst>
          </p:cNvPr>
          <p:cNvSpPr/>
          <p:nvPr/>
        </p:nvSpPr>
        <p:spPr>
          <a:xfrm>
            <a:off x="0" y="-27710"/>
            <a:ext cx="12192000" cy="6857990"/>
          </a:xfrm>
          <a:prstGeom prst="rect">
            <a:avLst/>
          </a:prstGeom>
          <a:solidFill>
            <a:srgbClr val="4F227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4717D-912B-4C47-B977-E51BBB8CA5DE}"/>
              </a:ext>
            </a:extLst>
          </p:cNvPr>
          <p:cNvSpPr txBox="1"/>
          <p:nvPr/>
        </p:nvSpPr>
        <p:spPr>
          <a:xfrm>
            <a:off x="1066802" y="2321004"/>
            <a:ext cx="448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6600" dirty="0">
                <a:solidFill>
                  <a:schemeClr val="bg1"/>
                </a:solidFill>
              </a:rPr>
              <a:t>CONOCE TU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4C79F-26A6-4E53-B939-6051C4F1FEB4}"/>
              </a:ext>
            </a:extLst>
          </p:cNvPr>
          <p:cNvSpPr txBox="1"/>
          <p:nvPr/>
        </p:nvSpPr>
        <p:spPr>
          <a:xfrm>
            <a:off x="1080656" y="2967806"/>
            <a:ext cx="4710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8800" dirty="0">
                <a:solidFill>
                  <a:schemeClr val="bg1"/>
                </a:solidFill>
              </a:rPr>
              <a:t>ESCUELA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1FA67-EA88-41EA-B323-CAE87296423F}"/>
              </a:ext>
            </a:extLst>
          </p:cNvPr>
          <p:cNvSpPr txBox="1"/>
          <p:nvPr/>
        </p:nvSpPr>
        <p:spPr>
          <a:xfrm>
            <a:off x="1066802" y="4075802"/>
            <a:ext cx="4724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200" dirty="0">
                <a:solidFill>
                  <a:srgbClr val="FFF9B3"/>
                </a:solidFill>
              </a:rPr>
              <a:t>STAR FRAMEWORK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4736AF-079C-4D66-AC9C-44538894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28207" r="24996" b="28208"/>
          <a:stretch/>
        </p:blipFill>
        <p:spPr>
          <a:xfrm>
            <a:off x="789712" y="889607"/>
            <a:ext cx="4128651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1C5F6A5-141F-422A-9E4F-B6D52495B2D1}"/>
              </a:ext>
            </a:extLst>
          </p:cNvPr>
          <p:cNvSpPr/>
          <p:nvPr/>
        </p:nvSpPr>
        <p:spPr>
          <a:xfrm>
            <a:off x="126709" y="2436312"/>
            <a:ext cx="11764700" cy="1977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3277-8210-44F9-88D7-B3E65D3F1440}"/>
              </a:ext>
            </a:extLst>
          </p:cNvPr>
          <p:cNvSpPr/>
          <p:nvPr/>
        </p:nvSpPr>
        <p:spPr>
          <a:xfrm>
            <a:off x="144460" y="4508515"/>
            <a:ext cx="11746949" cy="2204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1" name="Picture 10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B329FB18-C3FD-4043-ACD5-EB33FD2F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72F9-B852-4519-B146-AA7E9425B3A3}"/>
              </a:ext>
            </a:extLst>
          </p:cNvPr>
          <p:cNvSpPr txBox="1"/>
          <p:nvPr/>
        </p:nvSpPr>
        <p:spPr>
          <a:xfrm>
            <a:off x="187865" y="643371"/>
            <a:ext cx="1182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 dirty="0"/>
              <a:t>Ejemplo de como calcular los </a:t>
            </a:r>
            <a:r>
              <a:rPr lang="es-PR" sz="2000" b="1" dirty="0"/>
              <a:t>puntos obtenidos </a:t>
            </a:r>
            <a:r>
              <a:rPr lang="es-PR" sz="2000" dirty="0"/>
              <a:t>de una métrica: Puntuación entre meta y mínimo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467FBA-8839-4426-8173-FC07014D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82271"/>
              </p:ext>
            </p:extLst>
          </p:nvPr>
        </p:nvGraphicFramePr>
        <p:xfrm>
          <a:off x="290001" y="2621106"/>
          <a:ext cx="474779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365">
                  <a:extLst>
                    <a:ext uri="{9D8B030D-6E8A-4147-A177-3AD203B41FA5}">
                      <a16:colId xmlns:a16="http://schemas.microsoft.com/office/drawing/2014/main" val="3602109345"/>
                    </a:ext>
                  </a:extLst>
                </a:gridCol>
                <a:gridCol w="742430">
                  <a:extLst>
                    <a:ext uri="{9D8B030D-6E8A-4147-A177-3AD203B41FA5}">
                      <a16:colId xmlns:a16="http://schemas.microsoft.com/office/drawing/2014/main" val="3145451023"/>
                    </a:ext>
                  </a:extLst>
                </a:gridCol>
              </a:tblGrid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Obtenido en  la Métrica: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1932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Establecido como Meta: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52817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Aceptable: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677021"/>
                  </a:ext>
                </a:extLst>
              </a:tr>
              <a:tr h="621183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Puntos Máximos: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40pts.</a:t>
                      </a:r>
                      <a:endParaRPr lang="es-PR" b="0" dirty="0">
                        <a:solidFill>
                          <a:srgbClr val="CB2C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810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F3315-FD28-45E4-8DB4-5D23213F97B5}"/>
              </a:ext>
            </a:extLst>
          </p:cNvPr>
          <p:cNvSpPr txBox="1"/>
          <p:nvPr/>
        </p:nvSpPr>
        <p:spPr>
          <a:xfrm>
            <a:off x="261481" y="1001232"/>
            <a:ext cx="32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b="1" dirty="0" err="1"/>
              <a:t>Proficiencia</a:t>
            </a:r>
            <a:r>
              <a:rPr lang="es-PR" sz="2400" b="1" dirty="0"/>
              <a:t> en Español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6AF6D1-7A03-4285-91C4-5F41E1DDC1FD}"/>
                  </a:ext>
                </a:extLst>
              </p:cNvPr>
              <p:cNvSpPr txBox="1"/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Obtenido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trica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 %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Establecido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Meta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− 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den>
                    </m:f>
                  </m:oMath>
                </a14:m>
                <a:r>
                  <a:rPr lang="es-PR" sz="2400" dirty="0"/>
                  <a:t>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Punt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ximos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2400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Puntos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Obtenidos</m:t>
                    </m:r>
                  </m:oMath>
                </a14:m>
                <a:endParaRPr lang="es-PR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6AF6D1-7A03-4285-91C4-5F41E1DD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blipFill>
                <a:blip r:embed="rId3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/>
              <p:nvPr/>
            </p:nvSpPr>
            <p:spPr>
              <a:xfrm>
                <a:off x="5404375" y="2621106"/>
                <a:ext cx="6413656" cy="816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40% −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26%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61%</m:t>
                        </m:r>
                        <m:r>
                          <a:rPr lang="en-US" sz="3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US" sz="36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s-PR" sz="3600" dirty="0"/>
                  <a:t> </a:t>
                </a:r>
                <a:r>
                  <a:rPr lang="es-PR" sz="3200" dirty="0"/>
                  <a:t>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  <a:r>
                  <a:rPr lang="es-P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3200" dirty="0"/>
                  <a:t>= </a:t>
                </a:r>
                <a:r>
                  <a:rPr lang="es-PR" sz="3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40%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75" y="2621106"/>
                <a:ext cx="6413656" cy="816057"/>
              </a:xfrm>
              <a:prstGeom prst="rect">
                <a:avLst/>
              </a:prstGeom>
              <a:blipFill>
                <a:blip r:embed="rId4"/>
                <a:stretch>
                  <a:fillRect l="-95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64D98-13C8-4F10-8AEC-0CE6AE5AB987}"/>
              </a:ext>
            </a:extLst>
          </p:cNvPr>
          <p:cNvCxnSpPr/>
          <p:nvPr/>
        </p:nvCxnSpPr>
        <p:spPr>
          <a:xfrm>
            <a:off x="5201087" y="2621106"/>
            <a:ext cx="0" cy="160587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59279D-00A0-4800-B0C0-273DA8B73FCD}"/>
              </a:ext>
            </a:extLst>
          </p:cNvPr>
          <p:cNvSpPr txBox="1"/>
          <p:nvPr/>
        </p:nvSpPr>
        <p:spPr>
          <a:xfrm>
            <a:off x="5311497" y="3604336"/>
            <a:ext cx="669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Puntos Obtenidos en la Métrica =  16 pts.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4F9F9-AA33-48BA-AC62-9AB639266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1" y="4508515"/>
            <a:ext cx="10418153" cy="16329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D36B60-8823-42AE-8227-EEC999359DFF}"/>
              </a:ext>
            </a:extLst>
          </p:cNvPr>
          <p:cNvSpPr txBox="1"/>
          <p:nvPr/>
        </p:nvSpPr>
        <p:spPr>
          <a:xfrm>
            <a:off x="5470557" y="4413319"/>
            <a:ext cx="558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* Este % se le conoce como </a:t>
            </a:r>
            <a:r>
              <a:rPr lang="es-PR" sz="1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“% de Adjudicación</a:t>
            </a:r>
            <a:r>
              <a:rPr lang="es-P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” es utilizado para otorgar puntos y determinar el número de estrellas en la métrica </a:t>
            </a:r>
          </a:p>
        </p:txBody>
      </p:sp>
    </p:spTree>
    <p:extLst>
      <p:ext uri="{BB962C8B-B14F-4D97-AF65-F5344CB8AC3E}">
        <p14:creationId xmlns:p14="http://schemas.microsoft.com/office/powerpoint/2010/main" val="308934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1C5F6A5-141F-422A-9E4F-B6D52495B2D1}"/>
              </a:ext>
            </a:extLst>
          </p:cNvPr>
          <p:cNvSpPr/>
          <p:nvPr/>
        </p:nvSpPr>
        <p:spPr>
          <a:xfrm>
            <a:off x="126709" y="2436312"/>
            <a:ext cx="11764700" cy="1977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3277-8210-44F9-88D7-B3E65D3F1440}"/>
              </a:ext>
            </a:extLst>
          </p:cNvPr>
          <p:cNvSpPr/>
          <p:nvPr/>
        </p:nvSpPr>
        <p:spPr>
          <a:xfrm>
            <a:off x="144460" y="4508515"/>
            <a:ext cx="11746949" cy="2204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1" name="Picture 10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B329FB18-C3FD-4043-ACD5-EB33FD2F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72F9-B852-4519-B146-AA7E9425B3A3}"/>
              </a:ext>
            </a:extLst>
          </p:cNvPr>
          <p:cNvSpPr txBox="1"/>
          <p:nvPr/>
        </p:nvSpPr>
        <p:spPr>
          <a:xfrm>
            <a:off x="187865" y="643371"/>
            <a:ext cx="1175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 dirty="0"/>
              <a:t>Ejemplo de cómo calcular los </a:t>
            </a:r>
            <a:r>
              <a:rPr lang="es-PR" sz="2000" b="1" dirty="0"/>
              <a:t>puntos obtenidos </a:t>
            </a:r>
            <a:r>
              <a:rPr lang="es-PR" sz="2000" dirty="0"/>
              <a:t>de una métrica: Puntuación mayor a la meta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467FBA-8839-4426-8173-FC07014D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84867"/>
              </p:ext>
            </p:extLst>
          </p:nvPr>
        </p:nvGraphicFramePr>
        <p:xfrm>
          <a:off x="290001" y="2621106"/>
          <a:ext cx="474779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365">
                  <a:extLst>
                    <a:ext uri="{9D8B030D-6E8A-4147-A177-3AD203B41FA5}">
                      <a16:colId xmlns:a16="http://schemas.microsoft.com/office/drawing/2014/main" val="3602109345"/>
                    </a:ext>
                  </a:extLst>
                </a:gridCol>
                <a:gridCol w="742430">
                  <a:extLst>
                    <a:ext uri="{9D8B030D-6E8A-4147-A177-3AD203B41FA5}">
                      <a16:colId xmlns:a16="http://schemas.microsoft.com/office/drawing/2014/main" val="3145451023"/>
                    </a:ext>
                  </a:extLst>
                </a:gridCol>
              </a:tblGrid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Obtenido en  la Métrica: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1932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Establecido como Meta: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52817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Aceptable: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677021"/>
                  </a:ext>
                </a:extLst>
              </a:tr>
              <a:tr h="621183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Puntos Máximos: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40pts.</a:t>
                      </a:r>
                      <a:endParaRPr lang="es-PR" b="0" dirty="0">
                        <a:solidFill>
                          <a:srgbClr val="CB2C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810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F3315-FD28-45E4-8DB4-5D23213F97B5}"/>
              </a:ext>
            </a:extLst>
          </p:cNvPr>
          <p:cNvSpPr txBox="1"/>
          <p:nvPr/>
        </p:nvSpPr>
        <p:spPr>
          <a:xfrm>
            <a:off x="261481" y="1001232"/>
            <a:ext cx="32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b="1" dirty="0" err="1"/>
              <a:t>Proficiencia</a:t>
            </a:r>
            <a:r>
              <a:rPr lang="es-PR" sz="2400" b="1" dirty="0"/>
              <a:t> en Español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/>
              <p:nvPr/>
            </p:nvSpPr>
            <p:spPr>
              <a:xfrm>
                <a:off x="5296307" y="2647649"/>
                <a:ext cx="6650307" cy="816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69% −</m:t>
                        </m:r>
                        <m:r>
                          <a:rPr lang="en-US" sz="36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26%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61%</m:t>
                        </m:r>
                        <m:r>
                          <a:rPr lang="en-US" sz="3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  <m:r>
                          <a:rPr lang="en-US" sz="36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s-P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s-PR" sz="3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122.9%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07" y="2647649"/>
                <a:ext cx="6650307" cy="816057"/>
              </a:xfrm>
              <a:prstGeom prst="rect">
                <a:avLst/>
              </a:prstGeom>
              <a:blipFill>
                <a:blip r:embed="rId3"/>
                <a:stretch>
                  <a:fillRect l="-92" r="-1650" b="-10448"/>
                </a:stretch>
              </a:blipFill>
            </p:spPr>
            <p:txBody>
              <a:bodyPr/>
              <a:lstStyle/>
              <a:p>
                <a:r>
                  <a:rPr lang="es-P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64D98-13C8-4F10-8AEC-0CE6AE5AB987}"/>
              </a:ext>
            </a:extLst>
          </p:cNvPr>
          <p:cNvCxnSpPr/>
          <p:nvPr/>
        </p:nvCxnSpPr>
        <p:spPr>
          <a:xfrm>
            <a:off x="5201087" y="2621106"/>
            <a:ext cx="0" cy="160587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59279D-00A0-4800-B0C0-273DA8B73FCD}"/>
              </a:ext>
            </a:extLst>
          </p:cNvPr>
          <p:cNvSpPr txBox="1"/>
          <p:nvPr/>
        </p:nvSpPr>
        <p:spPr>
          <a:xfrm>
            <a:off x="5311498" y="3604336"/>
            <a:ext cx="641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Puntos Obtenidos en la Métrica = 40 pts.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AC67D-3459-4596-82F6-940285510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65" y="4491771"/>
            <a:ext cx="10491768" cy="1806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D22B7-3176-4688-8722-2B2FCE7BC339}"/>
              </a:ext>
            </a:extLst>
          </p:cNvPr>
          <p:cNvSpPr txBox="1"/>
          <p:nvPr/>
        </p:nvSpPr>
        <p:spPr>
          <a:xfrm>
            <a:off x="5560602" y="4076639"/>
            <a:ext cx="5586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*Al ser mayor de 100% se asigna la puntuación máxima y 5 estrellas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BA257-8CCB-4F0A-9127-C0C9F92C3E29}"/>
                  </a:ext>
                </a:extLst>
              </p:cNvPr>
              <p:cNvSpPr txBox="1"/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Obtenido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trica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 %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Establecido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Meta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− 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den>
                    </m:f>
                  </m:oMath>
                </a14:m>
                <a:r>
                  <a:rPr lang="es-PR" sz="2400" dirty="0"/>
                  <a:t>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Punt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ximos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2400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Puntos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Obtenidos</m:t>
                    </m:r>
                  </m:oMath>
                </a14:m>
                <a:endParaRPr lang="es-PR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BA257-8CCB-4F0A-9127-C0C9F92C3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blipFill>
                <a:blip r:embed="rId5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7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1C5F6A5-141F-422A-9E4F-B6D52495B2D1}"/>
              </a:ext>
            </a:extLst>
          </p:cNvPr>
          <p:cNvSpPr/>
          <p:nvPr/>
        </p:nvSpPr>
        <p:spPr>
          <a:xfrm>
            <a:off x="126709" y="2436312"/>
            <a:ext cx="11764700" cy="1977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3277-8210-44F9-88D7-B3E65D3F1440}"/>
              </a:ext>
            </a:extLst>
          </p:cNvPr>
          <p:cNvSpPr/>
          <p:nvPr/>
        </p:nvSpPr>
        <p:spPr>
          <a:xfrm>
            <a:off x="144460" y="4508515"/>
            <a:ext cx="11746949" cy="2204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1" name="Picture 10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B329FB18-C3FD-4043-ACD5-EB33FD2F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72F9-B852-4519-B146-AA7E9425B3A3}"/>
              </a:ext>
            </a:extLst>
          </p:cNvPr>
          <p:cNvSpPr txBox="1"/>
          <p:nvPr/>
        </p:nvSpPr>
        <p:spPr>
          <a:xfrm>
            <a:off x="187865" y="643371"/>
            <a:ext cx="1170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 dirty="0"/>
              <a:t>Ejemplo de cómo calcular los </a:t>
            </a:r>
            <a:r>
              <a:rPr lang="es-PR" sz="2000" b="1" dirty="0"/>
              <a:t>puntos obtenidos </a:t>
            </a:r>
            <a:r>
              <a:rPr lang="es-PR" sz="2000" dirty="0"/>
              <a:t>de una métrica: Puntuación menor que el mínimo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467FBA-8839-4426-8173-FC07014D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79899"/>
              </p:ext>
            </p:extLst>
          </p:nvPr>
        </p:nvGraphicFramePr>
        <p:xfrm>
          <a:off x="290001" y="2621106"/>
          <a:ext cx="474779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365">
                  <a:extLst>
                    <a:ext uri="{9D8B030D-6E8A-4147-A177-3AD203B41FA5}">
                      <a16:colId xmlns:a16="http://schemas.microsoft.com/office/drawing/2014/main" val="3602109345"/>
                    </a:ext>
                  </a:extLst>
                </a:gridCol>
                <a:gridCol w="742430">
                  <a:extLst>
                    <a:ext uri="{9D8B030D-6E8A-4147-A177-3AD203B41FA5}">
                      <a16:colId xmlns:a16="http://schemas.microsoft.com/office/drawing/2014/main" val="3145451023"/>
                    </a:ext>
                  </a:extLst>
                </a:gridCol>
              </a:tblGrid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Obtenido en  la Métrica: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1932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Establecido como Meta: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52817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Aceptable: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677021"/>
                  </a:ext>
                </a:extLst>
              </a:tr>
              <a:tr h="621183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Puntos Máximos: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40pts.</a:t>
                      </a:r>
                      <a:endParaRPr lang="es-PR" b="0" dirty="0">
                        <a:solidFill>
                          <a:srgbClr val="CB2C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810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F3315-FD28-45E4-8DB4-5D23213F97B5}"/>
              </a:ext>
            </a:extLst>
          </p:cNvPr>
          <p:cNvSpPr txBox="1"/>
          <p:nvPr/>
        </p:nvSpPr>
        <p:spPr>
          <a:xfrm>
            <a:off x="261481" y="1001232"/>
            <a:ext cx="32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b="1" dirty="0" err="1"/>
              <a:t>Proficiencia</a:t>
            </a:r>
            <a:r>
              <a:rPr lang="es-PR" sz="2400" b="1" dirty="0"/>
              <a:t> en Español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/>
              <p:nvPr/>
            </p:nvSpPr>
            <p:spPr>
              <a:xfrm>
                <a:off x="5296307" y="2647649"/>
                <a:ext cx="6650307" cy="725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12% −</m:t>
                        </m:r>
                        <m:r>
                          <a:rPr lang="en-US" sz="32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26%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61%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  <m:r>
                          <a:rPr lang="en-US" sz="32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P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s-PR" sz="2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  <a:r>
                  <a:rPr lang="es-P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s-PR" sz="28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-40.0%</a:t>
                </a:r>
                <a:r>
                  <a:rPr lang="es-P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:r>
                  <a:rPr lang="es-PR" sz="2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40pts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=-16</a:t>
                </a:r>
                <a:endParaRPr lang="es-P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07" y="2647649"/>
                <a:ext cx="6650307" cy="725391"/>
              </a:xfrm>
              <a:prstGeom prst="rect">
                <a:avLst/>
              </a:prstGeom>
              <a:blipFill>
                <a:blip r:embed="rId3"/>
                <a:stretch>
                  <a:fillRect l="-92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64D98-13C8-4F10-8AEC-0CE6AE5AB987}"/>
              </a:ext>
            </a:extLst>
          </p:cNvPr>
          <p:cNvCxnSpPr/>
          <p:nvPr/>
        </p:nvCxnSpPr>
        <p:spPr>
          <a:xfrm>
            <a:off x="5201087" y="2621106"/>
            <a:ext cx="0" cy="160587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59279D-00A0-4800-B0C0-273DA8B73FCD}"/>
              </a:ext>
            </a:extLst>
          </p:cNvPr>
          <p:cNvSpPr txBox="1"/>
          <p:nvPr/>
        </p:nvSpPr>
        <p:spPr>
          <a:xfrm>
            <a:off x="5311498" y="3604336"/>
            <a:ext cx="641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Puntos Obtenidos en la Métrica = 0 pts.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D22B7-3176-4688-8722-2B2FCE7BC339}"/>
              </a:ext>
            </a:extLst>
          </p:cNvPr>
          <p:cNvSpPr txBox="1"/>
          <p:nvPr/>
        </p:nvSpPr>
        <p:spPr>
          <a:xfrm>
            <a:off x="5560601" y="4076639"/>
            <a:ext cx="591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*Al ser menor de 0% se asigna la puntuación mínima  obtiene 1 estrellas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4E1CB-A1C8-41F8-B0DB-C2A8A4FE8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65" y="4830769"/>
            <a:ext cx="10450430" cy="1446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CD303-8F08-4720-AF2E-2594B103492D}"/>
                  </a:ext>
                </a:extLst>
              </p:cNvPr>
              <p:cNvSpPr txBox="1"/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Obtenido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trica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 %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Establecido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Meta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− 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den>
                    </m:f>
                  </m:oMath>
                </a14:m>
                <a:r>
                  <a:rPr lang="es-PR" sz="2400" dirty="0"/>
                  <a:t>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Punt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ximos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2400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Puntos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Obtenidos</m:t>
                    </m:r>
                  </m:oMath>
                </a14:m>
                <a:endParaRPr lang="es-PR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CD303-8F08-4720-AF2E-2594B1034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blipFill>
                <a:blip r:embed="rId5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E1A6456-A602-495F-B279-E3436A9F1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205" y="4958228"/>
            <a:ext cx="1252149" cy="3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1C5F6A5-141F-422A-9E4F-B6D52495B2D1}"/>
              </a:ext>
            </a:extLst>
          </p:cNvPr>
          <p:cNvSpPr/>
          <p:nvPr/>
        </p:nvSpPr>
        <p:spPr>
          <a:xfrm>
            <a:off x="126709" y="2436312"/>
            <a:ext cx="11764700" cy="1977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3277-8210-44F9-88D7-B3E65D3F1440}"/>
              </a:ext>
            </a:extLst>
          </p:cNvPr>
          <p:cNvSpPr/>
          <p:nvPr/>
        </p:nvSpPr>
        <p:spPr>
          <a:xfrm>
            <a:off x="126709" y="4508515"/>
            <a:ext cx="11746949" cy="2204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1" name="Picture 10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B329FB18-C3FD-4043-ACD5-EB33FD2F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72F9-B852-4519-B146-AA7E9425B3A3}"/>
              </a:ext>
            </a:extLst>
          </p:cNvPr>
          <p:cNvSpPr txBox="1"/>
          <p:nvPr/>
        </p:nvSpPr>
        <p:spPr>
          <a:xfrm>
            <a:off x="187865" y="643371"/>
            <a:ext cx="1170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 dirty="0"/>
              <a:t>Ejemplo de cómo calcular los </a:t>
            </a:r>
            <a:r>
              <a:rPr lang="es-PR" sz="2000" b="1" dirty="0"/>
              <a:t>puntos obtenidos </a:t>
            </a:r>
            <a:r>
              <a:rPr lang="es-PR" sz="2000" dirty="0"/>
              <a:t>de una métrica: Métrica Inversa*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467FBA-8839-4426-8173-FC07014D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25355"/>
              </p:ext>
            </p:extLst>
          </p:nvPr>
        </p:nvGraphicFramePr>
        <p:xfrm>
          <a:off x="290001" y="2621106"/>
          <a:ext cx="474779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365">
                  <a:extLst>
                    <a:ext uri="{9D8B030D-6E8A-4147-A177-3AD203B41FA5}">
                      <a16:colId xmlns:a16="http://schemas.microsoft.com/office/drawing/2014/main" val="3602109345"/>
                    </a:ext>
                  </a:extLst>
                </a:gridCol>
                <a:gridCol w="742430">
                  <a:extLst>
                    <a:ext uri="{9D8B030D-6E8A-4147-A177-3AD203B41FA5}">
                      <a16:colId xmlns:a16="http://schemas.microsoft.com/office/drawing/2014/main" val="3145451023"/>
                    </a:ext>
                  </a:extLst>
                </a:gridCol>
              </a:tblGrid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Obtenido en  la Métrica: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1932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Establecido como Meta: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52817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Aceptable: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rgbClr val="CB2C3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677021"/>
                  </a:ext>
                </a:extLst>
              </a:tr>
              <a:tr h="621183"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Puntos Máximos: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b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10pts.</a:t>
                      </a:r>
                      <a:endParaRPr lang="es-PR" b="0" dirty="0">
                        <a:solidFill>
                          <a:srgbClr val="CB2C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810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F3315-FD28-45E4-8DB4-5D23213F97B5}"/>
              </a:ext>
            </a:extLst>
          </p:cNvPr>
          <p:cNvSpPr txBox="1"/>
          <p:nvPr/>
        </p:nvSpPr>
        <p:spPr>
          <a:xfrm>
            <a:off x="261480" y="1001232"/>
            <a:ext cx="541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b="1" dirty="0"/>
              <a:t>Ausentismo Crónico de los Estudiantes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/>
              <p:nvPr/>
            </p:nvSpPr>
            <p:spPr>
              <a:xfrm>
                <a:off x="5296307" y="2647649"/>
                <a:ext cx="6650307" cy="8098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15%−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30%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0%</m:t>
                        </m:r>
                        <m:r>
                          <a:rPr lang="en-US" sz="3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30%</m:t>
                        </m:r>
                      </m:den>
                    </m:f>
                  </m:oMath>
                </a14:m>
                <a:r>
                  <a:rPr lang="es-P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10pts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s-PR" sz="3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50.0%</a:t>
                </a:r>
                <a:r>
                  <a:rPr lang="es-P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:r>
                  <a:rPr lang="es-PR" sz="32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10pts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12C4E-F98A-40C2-AE2F-CEA2C13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07" y="2647649"/>
                <a:ext cx="6650307" cy="809837"/>
              </a:xfrm>
              <a:prstGeom prst="rect">
                <a:avLst/>
              </a:prstGeom>
              <a:blipFill>
                <a:blip r:embed="rId3"/>
                <a:stretch>
                  <a:fillRect l="-92" b="-11278"/>
                </a:stretch>
              </a:blipFill>
            </p:spPr>
            <p:txBody>
              <a:bodyPr/>
              <a:lstStyle/>
              <a:p>
                <a:r>
                  <a:rPr lang="es-P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64D98-13C8-4F10-8AEC-0CE6AE5AB987}"/>
              </a:ext>
            </a:extLst>
          </p:cNvPr>
          <p:cNvCxnSpPr/>
          <p:nvPr/>
        </p:nvCxnSpPr>
        <p:spPr>
          <a:xfrm>
            <a:off x="5201087" y="2621106"/>
            <a:ext cx="0" cy="160587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59279D-00A0-4800-B0C0-273DA8B73FCD}"/>
              </a:ext>
            </a:extLst>
          </p:cNvPr>
          <p:cNvSpPr txBox="1"/>
          <p:nvPr/>
        </p:nvSpPr>
        <p:spPr>
          <a:xfrm>
            <a:off x="5311498" y="3604336"/>
            <a:ext cx="641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Puntos Obtenidos en la Métrica = 5 pts.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D22B7-3176-4688-8722-2B2FCE7BC339}"/>
              </a:ext>
            </a:extLst>
          </p:cNvPr>
          <p:cNvSpPr txBox="1"/>
          <p:nvPr/>
        </p:nvSpPr>
        <p:spPr>
          <a:xfrm>
            <a:off x="5037796" y="4411779"/>
            <a:ext cx="665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*Las métricas  inversas son Ausentismo Crónico de los Estudiantes y todas las Brechas.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1CEF8-9B48-48AD-9CE4-4397FDDC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65" y="4866709"/>
            <a:ext cx="10686461" cy="1463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D4B21D-15C2-4E60-A4BE-C21DAFF7902F}"/>
                  </a:ext>
                </a:extLst>
              </p:cNvPr>
              <p:cNvSpPr txBox="1"/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Obtenido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trica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 %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Establecido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como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Meta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− %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B2C30"/>
                            </a:solidFill>
                            <a:latin typeface="Cambria Math" panose="02040503050406030204" pitchFamily="18" charset="0"/>
                          </a:rPr>
                          <m:t>Aceptable</m:t>
                        </m:r>
                      </m:den>
                    </m:f>
                  </m:oMath>
                </a14:m>
                <a:r>
                  <a:rPr lang="es-PR" sz="2400" dirty="0"/>
                  <a:t>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Punt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ximos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R" sz="2400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Puntos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Obtenidos</m:t>
                    </m:r>
                  </m:oMath>
                </a14:m>
                <a:endParaRPr lang="es-PR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D4B21D-15C2-4E60-A4BE-C21DAFF79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9" y="1629101"/>
                <a:ext cx="10279430" cy="582404"/>
              </a:xfrm>
              <a:prstGeom prst="rect">
                <a:avLst/>
              </a:prstGeom>
              <a:blipFill>
                <a:blip r:embed="rId5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8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013D-25D0-42D7-8572-7B4CBEE4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099"/>
            <a:ext cx="10880188" cy="740667"/>
          </a:xfrm>
        </p:spPr>
        <p:txBody>
          <a:bodyPr>
            <a:normAutofit/>
          </a:bodyPr>
          <a:lstStyle/>
          <a:p>
            <a:r>
              <a:rPr lang="es-PR" sz="2800" b="1" dirty="0"/>
              <a:t>Metodología  modelo </a:t>
            </a:r>
            <a:r>
              <a:rPr lang="es-PR" sz="2800" b="1" u="sng" dirty="0"/>
              <a:t>Conoce tu Escuela (Resumen): </a:t>
            </a:r>
          </a:p>
        </p:txBody>
      </p:sp>
      <p:pic>
        <p:nvPicPr>
          <p:cNvPr id="3" name="Picture 2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8294A367-D9E8-4582-8457-6687E3925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7C36C-89A2-447D-A243-F7B77A352E0D}"/>
              </a:ext>
            </a:extLst>
          </p:cNvPr>
          <p:cNvSpPr txBox="1"/>
          <p:nvPr/>
        </p:nvSpPr>
        <p:spPr>
          <a:xfrm>
            <a:off x="611033" y="1959447"/>
            <a:ext cx="107357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sz="2000" dirty="0"/>
              <a:t>Existen un máximo de 36 métricas para las escuelas que están divididas por los dominios de Aprovechamiento Académico, Calidad Escolar y Administración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sz="2000" dirty="0"/>
              <a:t>Las escuelas obtienen puntos en base a cada una de las métricas aplicables.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sz="2000" dirty="0"/>
              <a:t>La cantidad de estrellas que se le asigna a una escuela está basada  en la suma de los puntos obtenidos en todas las métricas dividido entre los puntos máximos para la escuela. Para la cantidad de estrellas asignada a la escuela se considera la siguiente leyenda:</a:t>
            </a:r>
          </a:p>
          <a:p>
            <a:endParaRPr lang="es-PR" dirty="0"/>
          </a:p>
          <a:p>
            <a:endParaRPr lang="es-P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>
              <a:solidFill>
                <a:srgbClr val="FAFAF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/>
              <a:t>En el caso de la cantidad de estrellas asignadas a los dominios es similar con la diferencia que solo se cuentan las métricas del dominio específico. </a:t>
            </a:r>
          </a:p>
          <a:p>
            <a:endParaRPr lang="es-P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FCD53-E9F3-47D4-AD9B-788125A7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19" y="3982379"/>
            <a:ext cx="4813547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013D-25D0-42D7-8572-7B4CBEE4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099"/>
            <a:ext cx="10880188" cy="740667"/>
          </a:xfrm>
        </p:spPr>
        <p:txBody>
          <a:bodyPr>
            <a:normAutofit/>
          </a:bodyPr>
          <a:lstStyle/>
          <a:p>
            <a:r>
              <a:rPr lang="es-PR" sz="2800" b="1" dirty="0"/>
              <a:t>Metodología  modelo </a:t>
            </a:r>
            <a:r>
              <a:rPr lang="es-PR" sz="2800" b="1" u="sng" dirty="0"/>
              <a:t>Conoce tu Escuela (Resumen):</a:t>
            </a:r>
            <a:endParaRPr lang="es-PR" sz="2800" b="1" dirty="0"/>
          </a:p>
        </p:txBody>
      </p:sp>
      <p:pic>
        <p:nvPicPr>
          <p:cNvPr id="3" name="Picture 2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8294A367-D9E8-4582-8457-6687E3925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7C36C-89A2-447D-A243-F7B77A352E0D}"/>
              </a:ext>
            </a:extLst>
          </p:cNvPr>
          <p:cNvSpPr txBox="1"/>
          <p:nvPr/>
        </p:nvSpPr>
        <p:spPr>
          <a:xfrm>
            <a:off x="611033" y="1959447"/>
            <a:ext cx="10735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/>
              <a:t>El </a:t>
            </a:r>
            <a:r>
              <a:rPr lang="es-PR" b="1" i="1" dirty="0">
                <a:solidFill>
                  <a:srgbClr val="7030A0"/>
                </a:solidFill>
              </a:rPr>
              <a:t>% de Adjudicación</a:t>
            </a:r>
            <a:r>
              <a:rPr lang="es-PR" b="1" dirty="0">
                <a:solidFill>
                  <a:srgbClr val="7030A0"/>
                </a:solidFill>
              </a:rPr>
              <a:t> </a:t>
            </a:r>
            <a:r>
              <a:rPr lang="es-PR" dirty="0"/>
              <a:t>se basa en:  </a:t>
            </a:r>
            <a:r>
              <a:rPr lang="es-PR" b="1" dirty="0">
                <a:solidFill>
                  <a:srgbClr val="C00000"/>
                </a:solidFill>
              </a:rPr>
              <a:t>% Aceptable</a:t>
            </a:r>
            <a:r>
              <a:rPr lang="es-PR" dirty="0"/>
              <a:t>, </a:t>
            </a:r>
            <a:r>
              <a:rPr lang="es-PR" b="1" dirty="0">
                <a:solidFill>
                  <a:schemeClr val="accent6">
                    <a:lumMod val="75000"/>
                  </a:schemeClr>
                </a:solidFill>
              </a:rPr>
              <a:t>% Establecido como Meta</a:t>
            </a:r>
            <a:r>
              <a:rPr lang="es-PR" dirty="0"/>
              <a:t>, y </a:t>
            </a:r>
            <a:r>
              <a:rPr lang="es-PR" b="1" dirty="0"/>
              <a:t>% Obtenido en la Métrica</a:t>
            </a:r>
            <a:r>
              <a:rPr lang="es-P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/>
              <a:t>Se considera el </a:t>
            </a:r>
            <a:r>
              <a:rPr lang="es-PR" b="1" i="1" dirty="0">
                <a:solidFill>
                  <a:srgbClr val="7030A0"/>
                </a:solidFill>
              </a:rPr>
              <a:t>% de Adjudicación</a:t>
            </a:r>
            <a:r>
              <a:rPr lang="es-PR" dirty="0"/>
              <a:t> para asignar el número de estrellas y para calcular los puntos obtenidos en la métrica.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/>
              <a:t>Generalmente se calcula los puntos obtenidos en una métrica  multiplicando el </a:t>
            </a:r>
            <a:r>
              <a:rPr lang="es-PR" b="1" i="1" dirty="0">
                <a:solidFill>
                  <a:srgbClr val="7030A0"/>
                </a:solidFill>
              </a:rPr>
              <a:t>% de Adjudicación</a:t>
            </a:r>
            <a:r>
              <a:rPr lang="es-PR" dirty="0"/>
              <a:t>  por  los puntos máximos de la métrica. Cuando el</a:t>
            </a:r>
            <a:r>
              <a:rPr lang="es-PR" b="1" i="1" dirty="0">
                <a:solidFill>
                  <a:srgbClr val="7030A0"/>
                </a:solidFill>
              </a:rPr>
              <a:t> % de Adjudicación</a:t>
            </a:r>
            <a:r>
              <a:rPr lang="es-PR" dirty="0"/>
              <a:t> es mayor que 100% se asigna la puntuación máxima posible y cuando el resultado es negativo no obtiene puntos.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dirty="0"/>
              <a:t>La puntuación máxima posible en cada métricas es de  10 puntos , excepto las relacionadas a </a:t>
            </a:r>
            <a:r>
              <a:rPr lang="es-PR" dirty="0" err="1"/>
              <a:t>proficiencia</a:t>
            </a:r>
            <a:r>
              <a:rPr lang="es-PR" dirty="0"/>
              <a:t> y  crecimiento que son 40  y 30 puntos, respectivamente.</a:t>
            </a:r>
          </a:p>
          <a:p>
            <a:endParaRPr lang="es-P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71446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EDA3-78C9-41AD-830D-66A2911E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8030"/>
            <a:ext cx="11297833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07420-98E4-48D1-94F7-885DBFFD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1" y="643467"/>
            <a:ext cx="82229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A7C6A7-24D7-490E-AF80-AD596C97D714}"/>
              </a:ext>
            </a:extLst>
          </p:cNvPr>
          <p:cNvSpPr/>
          <p:nvPr/>
        </p:nvSpPr>
        <p:spPr>
          <a:xfrm>
            <a:off x="7578435" y="4618335"/>
            <a:ext cx="4156363" cy="973026"/>
          </a:xfrm>
          <a:prstGeom prst="roundRect">
            <a:avLst/>
          </a:prstGeom>
          <a:solidFill>
            <a:srgbClr val="2E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R" sz="4400" dirty="0"/>
          </a:p>
        </p:txBody>
      </p:sp>
      <p:pic>
        <p:nvPicPr>
          <p:cNvPr id="10" name="Picture 9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0535DD56-3EB3-432E-B0CD-FEA3621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FE5359-66F2-4D0D-B89C-5F2CB5311889}"/>
              </a:ext>
            </a:extLst>
          </p:cNvPr>
          <p:cNvSpPr/>
          <p:nvPr/>
        </p:nvSpPr>
        <p:spPr>
          <a:xfrm>
            <a:off x="457201" y="1771663"/>
            <a:ext cx="11277599" cy="789709"/>
          </a:xfrm>
          <a:prstGeom prst="roundRect">
            <a:avLst/>
          </a:prstGeom>
          <a:solidFill>
            <a:srgbClr val="3B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4400" dirty="0">
                <a:solidFill>
                  <a:schemeClr val="bg1"/>
                </a:solidFill>
              </a:rPr>
              <a:t>Aprovechamiento Académico         18         380</a:t>
            </a:r>
            <a:r>
              <a:rPr lang="es-PR" sz="2800" dirty="0">
                <a:solidFill>
                  <a:schemeClr val="bg1"/>
                </a:solidFill>
              </a:rPr>
              <a:t>pts.</a:t>
            </a:r>
            <a:endParaRPr lang="es-PR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EACB-AB43-4887-99A2-9BC3E8D61EF6}"/>
              </a:ext>
            </a:extLst>
          </p:cNvPr>
          <p:cNvSpPr txBox="1"/>
          <p:nvPr/>
        </p:nvSpPr>
        <p:spPr>
          <a:xfrm>
            <a:off x="7883236" y="4618335"/>
            <a:ext cx="1856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métricas: </a:t>
            </a:r>
            <a:r>
              <a:rPr lang="es-PR" sz="4400" dirty="0">
                <a:solidFill>
                  <a:schemeClr val="bg1"/>
                </a:solidFill>
              </a:rPr>
              <a:t>36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C6F33-6939-46D2-9C3B-ECB12D2B5B60}"/>
              </a:ext>
            </a:extLst>
          </p:cNvPr>
          <p:cNvSpPr txBox="1"/>
          <p:nvPr/>
        </p:nvSpPr>
        <p:spPr>
          <a:xfrm>
            <a:off x="10048013" y="4618335"/>
            <a:ext cx="1686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puntos: </a:t>
            </a:r>
            <a:r>
              <a:rPr lang="es-PR" sz="4400" dirty="0">
                <a:solidFill>
                  <a:schemeClr val="bg1"/>
                </a:solidFill>
              </a:rPr>
              <a:t>560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0A2A2A-B5AA-498C-9BEF-C455827EAB82}"/>
              </a:ext>
            </a:extLst>
          </p:cNvPr>
          <p:cNvSpPr/>
          <p:nvPr/>
        </p:nvSpPr>
        <p:spPr>
          <a:xfrm>
            <a:off x="457201" y="2705626"/>
            <a:ext cx="11277600" cy="789709"/>
          </a:xfrm>
          <a:prstGeom prst="roundRect">
            <a:avLst/>
          </a:prstGeom>
          <a:solidFill>
            <a:srgbClr val="DB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4400" dirty="0">
                <a:solidFill>
                  <a:schemeClr val="bg1"/>
                </a:solidFill>
              </a:rPr>
              <a:t>Calidad Escolar                                   13         130</a:t>
            </a:r>
            <a:r>
              <a:rPr lang="es-PR" sz="2800" dirty="0">
                <a:solidFill>
                  <a:prstClr val="white"/>
                </a:solidFill>
              </a:rPr>
              <a:t>pts.</a:t>
            </a:r>
            <a:r>
              <a:rPr lang="es-PR" sz="4400" dirty="0">
                <a:solidFill>
                  <a:schemeClr val="bg1"/>
                </a:solidFill>
              </a:rPr>
              <a:t> </a:t>
            </a:r>
            <a:endParaRPr lang="es-PR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185AB-F341-4F0D-B146-6EDA631F55BE}"/>
              </a:ext>
            </a:extLst>
          </p:cNvPr>
          <p:cNvSpPr txBox="1"/>
          <p:nvPr/>
        </p:nvSpPr>
        <p:spPr>
          <a:xfrm>
            <a:off x="457201" y="1062765"/>
            <a:ext cx="292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000" dirty="0"/>
              <a:t>Dominios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FEE6E0-23A2-4ADB-9B3F-11862FB85985}"/>
              </a:ext>
            </a:extLst>
          </p:cNvPr>
          <p:cNvSpPr/>
          <p:nvPr/>
        </p:nvSpPr>
        <p:spPr>
          <a:xfrm>
            <a:off x="457201" y="3639589"/>
            <a:ext cx="11277598" cy="789709"/>
          </a:xfrm>
          <a:prstGeom prst="roundRect">
            <a:avLst/>
          </a:prstGeom>
          <a:solidFill>
            <a:srgbClr val="E59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4400" dirty="0">
                <a:solidFill>
                  <a:schemeClr val="bg1"/>
                </a:solidFill>
              </a:rPr>
              <a:t>Administración Escolar                       5            50</a:t>
            </a:r>
            <a:r>
              <a:rPr lang="es-PR" sz="2800" dirty="0">
                <a:solidFill>
                  <a:prstClr val="white"/>
                </a:solidFill>
              </a:rPr>
              <a:t>pts.</a:t>
            </a:r>
            <a:endParaRPr lang="es-PR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D85EA0-FB7F-4199-8E7A-F6BA5B3DB4D7}"/>
              </a:ext>
            </a:extLst>
          </p:cNvPr>
          <p:cNvSpPr txBox="1"/>
          <p:nvPr/>
        </p:nvSpPr>
        <p:spPr>
          <a:xfrm>
            <a:off x="8080664" y="1062765"/>
            <a:ext cx="146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000" dirty="0"/>
              <a:t>Cantidad de métricas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921AB2-0351-45D2-AA15-2BAF58B0ACBA}"/>
              </a:ext>
            </a:extLst>
          </p:cNvPr>
          <p:cNvSpPr txBox="1"/>
          <p:nvPr/>
        </p:nvSpPr>
        <p:spPr>
          <a:xfrm>
            <a:off x="10048013" y="1062765"/>
            <a:ext cx="146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000" dirty="0"/>
              <a:t>Cantidad de puntos</a:t>
            </a:r>
          </a:p>
        </p:txBody>
      </p:sp>
    </p:spTree>
    <p:extLst>
      <p:ext uri="{BB962C8B-B14F-4D97-AF65-F5344CB8AC3E}">
        <p14:creationId xmlns:p14="http://schemas.microsoft.com/office/powerpoint/2010/main" val="241830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DA35E8-EB2D-426E-A6A9-A06BA1A03526}"/>
              </a:ext>
            </a:extLst>
          </p:cNvPr>
          <p:cNvSpPr/>
          <p:nvPr/>
        </p:nvSpPr>
        <p:spPr>
          <a:xfrm>
            <a:off x="200892" y="1127876"/>
            <a:ext cx="9012381" cy="5562183"/>
          </a:xfrm>
          <a:prstGeom prst="roundRect">
            <a:avLst>
              <a:gd name="adj" fmla="val 2469"/>
            </a:avLst>
          </a:prstGeom>
          <a:solidFill>
            <a:schemeClr val="bg1"/>
          </a:solidFill>
          <a:ln>
            <a:solidFill>
              <a:srgbClr val="3B9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337653-EA38-401D-BABA-2280E796C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22154"/>
              </p:ext>
            </p:extLst>
          </p:nvPr>
        </p:nvGraphicFramePr>
        <p:xfrm>
          <a:off x="325581" y="1606276"/>
          <a:ext cx="8684775" cy="4871896"/>
        </p:xfrm>
        <a:graphic>
          <a:graphicData uri="http://schemas.openxmlformats.org/drawingml/2006/table">
            <a:tbl>
              <a:tblPr/>
              <a:tblGrid>
                <a:gridCol w="3589879">
                  <a:extLst>
                    <a:ext uri="{9D8B030D-6E8A-4147-A177-3AD203B41FA5}">
                      <a16:colId xmlns:a16="http://schemas.microsoft.com/office/drawing/2014/main" val="2407366997"/>
                    </a:ext>
                  </a:extLst>
                </a:gridCol>
                <a:gridCol w="679167">
                  <a:extLst>
                    <a:ext uri="{9D8B030D-6E8A-4147-A177-3AD203B41FA5}">
                      <a16:colId xmlns:a16="http://schemas.microsoft.com/office/drawing/2014/main" val="1094490762"/>
                    </a:ext>
                  </a:extLst>
                </a:gridCol>
                <a:gridCol w="175399">
                  <a:extLst>
                    <a:ext uri="{9D8B030D-6E8A-4147-A177-3AD203B41FA5}">
                      <a16:colId xmlns:a16="http://schemas.microsoft.com/office/drawing/2014/main" val="3105365437"/>
                    </a:ext>
                  </a:extLst>
                </a:gridCol>
                <a:gridCol w="3763769">
                  <a:extLst>
                    <a:ext uri="{9D8B030D-6E8A-4147-A177-3AD203B41FA5}">
                      <a16:colId xmlns:a16="http://schemas.microsoft.com/office/drawing/2014/main" val="1299575496"/>
                    </a:ext>
                  </a:extLst>
                </a:gridCol>
                <a:gridCol w="476561">
                  <a:extLst>
                    <a:ext uri="{9D8B030D-6E8A-4147-A177-3AD203B41FA5}">
                      <a16:colId xmlns:a16="http://schemas.microsoft.com/office/drawing/2014/main" val="3038113531"/>
                    </a:ext>
                  </a:extLst>
                </a:gridCol>
              </a:tblGrid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Meta-PR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26765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Español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Español</a:t>
                      </a: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94845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 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31219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5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58041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4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9154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18654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8"/>
                      </a:pP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87951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9"/>
                      </a:pP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82550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06818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Graduacion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76161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5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Español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03576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6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1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83756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7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2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78304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8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3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66388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4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7741"/>
                  </a:ext>
                </a:extLst>
              </a:tr>
              <a:tr h="255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41000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79611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9"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Ciencias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5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96098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0"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Español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30859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1"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Inglés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84569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2"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Matemáticas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64493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020050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0535DD56-3EB3-432E-B0CD-FEA3621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FE5359-66F2-4D0D-B89C-5F2CB5311889}"/>
              </a:ext>
            </a:extLst>
          </p:cNvPr>
          <p:cNvSpPr/>
          <p:nvPr/>
        </p:nvSpPr>
        <p:spPr>
          <a:xfrm>
            <a:off x="200892" y="733022"/>
            <a:ext cx="9012382" cy="789709"/>
          </a:xfrm>
          <a:prstGeom prst="roundRect">
            <a:avLst>
              <a:gd name="adj" fmla="val 10688"/>
            </a:avLst>
          </a:prstGeom>
          <a:solidFill>
            <a:srgbClr val="3B9AAB"/>
          </a:solidFill>
          <a:ln>
            <a:solidFill>
              <a:srgbClr val="3B9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6D8137-2463-4941-8544-45DD4DBE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5" y="823081"/>
            <a:ext cx="7225146" cy="609589"/>
          </a:xfrm>
        </p:spPr>
        <p:txBody>
          <a:bodyPr>
            <a:normAutofit fontScale="90000"/>
          </a:bodyPr>
          <a:lstStyle/>
          <a:p>
            <a:r>
              <a:rPr lang="es-PR" dirty="0">
                <a:solidFill>
                  <a:schemeClr val="bg1"/>
                </a:solidFill>
              </a:rPr>
              <a:t>Aprovechamiento Académico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EACB-AB43-4887-99A2-9BC3E8D61EF6}"/>
              </a:ext>
            </a:extLst>
          </p:cNvPr>
          <p:cNvSpPr txBox="1"/>
          <p:nvPr/>
        </p:nvSpPr>
        <p:spPr>
          <a:xfrm>
            <a:off x="9739745" y="1233054"/>
            <a:ext cx="1932710" cy="1077218"/>
          </a:xfrm>
          <a:prstGeom prst="rect">
            <a:avLst/>
          </a:prstGeom>
          <a:solidFill>
            <a:srgbClr val="3B9A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métricas: </a:t>
            </a:r>
            <a:r>
              <a:rPr lang="es-PR" sz="4400" dirty="0">
                <a:solidFill>
                  <a:schemeClr val="bg1"/>
                </a:solidFill>
              </a:rPr>
              <a:t>18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C6F33-6939-46D2-9C3B-ECB12D2B5B60}"/>
              </a:ext>
            </a:extLst>
          </p:cNvPr>
          <p:cNvSpPr txBox="1"/>
          <p:nvPr/>
        </p:nvSpPr>
        <p:spPr>
          <a:xfrm>
            <a:off x="9739745" y="2398997"/>
            <a:ext cx="1932710" cy="1046440"/>
          </a:xfrm>
          <a:prstGeom prst="rect">
            <a:avLst/>
          </a:prstGeom>
          <a:solidFill>
            <a:srgbClr val="3B9A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puntos: </a:t>
            </a:r>
            <a:r>
              <a:rPr lang="es-PR" sz="4400" dirty="0">
                <a:solidFill>
                  <a:schemeClr val="bg1"/>
                </a:solidFill>
              </a:rPr>
              <a:t>380</a:t>
            </a:r>
            <a:endParaRPr lang="es-P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4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219466-F91A-4B05-BE87-BEB63186C0F9}"/>
              </a:ext>
            </a:extLst>
          </p:cNvPr>
          <p:cNvSpPr/>
          <p:nvPr/>
        </p:nvSpPr>
        <p:spPr>
          <a:xfrm>
            <a:off x="227958" y="1130008"/>
            <a:ext cx="9013448" cy="5594350"/>
          </a:xfrm>
          <a:prstGeom prst="roundRect">
            <a:avLst>
              <a:gd name="adj" fmla="val 2469"/>
            </a:avLst>
          </a:prstGeom>
          <a:solidFill>
            <a:schemeClr val="bg1"/>
          </a:solidFill>
          <a:ln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0791B-0C51-49F9-AAD4-FA249E4D7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7207"/>
              </p:ext>
            </p:extLst>
          </p:nvPr>
        </p:nvGraphicFramePr>
        <p:xfrm>
          <a:off x="400929" y="1643250"/>
          <a:ext cx="8693192" cy="4916405"/>
        </p:xfrm>
        <a:graphic>
          <a:graphicData uri="http://schemas.openxmlformats.org/drawingml/2006/table">
            <a:tbl>
              <a:tblPr/>
              <a:tblGrid>
                <a:gridCol w="7016543">
                  <a:extLst>
                    <a:ext uri="{9D8B030D-6E8A-4147-A177-3AD203B41FA5}">
                      <a16:colId xmlns:a16="http://schemas.microsoft.com/office/drawing/2014/main" val="2407366997"/>
                    </a:ext>
                  </a:extLst>
                </a:gridCol>
                <a:gridCol w="1248226">
                  <a:extLst>
                    <a:ext uri="{9D8B030D-6E8A-4147-A177-3AD203B41FA5}">
                      <a16:colId xmlns:a16="http://schemas.microsoft.com/office/drawing/2014/main" val="1094490762"/>
                    </a:ext>
                  </a:extLst>
                </a:gridCol>
                <a:gridCol w="428423">
                  <a:extLst>
                    <a:ext uri="{9D8B030D-6E8A-4147-A177-3AD203B41FA5}">
                      <a16:colId xmlns:a16="http://schemas.microsoft.com/office/drawing/2014/main" val="3105365437"/>
                    </a:ext>
                  </a:extLst>
                </a:gridCol>
              </a:tblGrid>
              <a:tr h="2172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Asistencia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26765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  Tasa de Asistencia de los Estudiantes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94845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  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Ausentismo Crónico de los Estudiantes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3121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4606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7981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58041"/>
                  </a:ext>
                </a:extLst>
              </a:tr>
              <a:tr h="25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9078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  Tasa de Participación en Ciencias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3315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   Tasa de Participación en Español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915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  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Participación en Inglés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05191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  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Participación en Matemáticas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893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49131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06818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Otros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Assesments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" latinLnBrk="0" hangingPunct="1">
                        <a:buFont typeface="+mj-lt"/>
                        <a:buAutoNum type="arabicPeriod" startAt="4"/>
                      </a:pP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22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  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Promedio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College Board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Español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0555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  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Promedio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College Board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Inglés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74771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  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Promedio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College Board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Matemáticas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56240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  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Promedio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College Board Total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49562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   </a:t>
                      </a:r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Dominio en Piense II Español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8237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   </a:t>
                      </a:r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Dominio en Piense II Inglés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67898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   </a:t>
                      </a:r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Dominio en Piense II Matemáticas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5515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1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0BC182-173B-4687-B3E7-E1247C12899B}"/>
              </a:ext>
            </a:extLst>
          </p:cNvPr>
          <p:cNvSpPr/>
          <p:nvPr/>
        </p:nvSpPr>
        <p:spPr>
          <a:xfrm>
            <a:off x="227958" y="735155"/>
            <a:ext cx="9013448" cy="789709"/>
          </a:xfrm>
          <a:prstGeom prst="roundRect">
            <a:avLst>
              <a:gd name="adj" fmla="val 10688"/>
            </a:avLst>
          </a:prstGeom>
          <a:solidFill>
            <a:srgbClr val="DB4861"/>
          </a:solidFill>
          <a:ln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DB486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78AF09-0A78-453E-9C56-92E57A60DC24}"/>
              </a:ext>
            </a:extLst>
          </p:cNvPr>
          <p:cNvSpPr txBox="1">
            <a:spLocks/>
          </p:cNvSpPr>
          <p:nvPr/>
        </p:nvSpPr>
        <p:spPr>
          <a:xfrm>
            <a:off x="1080011" y="825214"/>
            <a:ext cx="7225146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dirty="0">
                <a:solidFill>
                  <a:schemeClr val="bg1"/>
                </a:solidFill>
              </a:rPr>
              <a:t>Calidad Escolar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4DCA5-31E4-43D0-A07B-031FB46F59FA}"/>
              </a:ext>
            </a:extLst>
          </p:cNvPr>
          <p:cNvSpPr txBox="1"/>
          <p:nvPr/>
        </p:nvSpPr>
        <p:spPr>
          <a:xfrm>
            <a:off x="9569863" y="825214"/>
            <a:ext cx="1932710" cy="1077218"/>
          </a:xfrm>
          <a:prstGeom prst="rect">
            <a:avLst/>
          </a:prstGeom>
          <a:solidFill>
            <a:srgbClr val="DB4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métricas: </a:t>
            </a:r>
            <a:r>
              <a:rPr lang="es-PR" sz="4400" dirty="0">
                <a:solidFill>
                  <a:schemeClr val="bg1"/>
                </a:solidFill>
              </a:rPr>
              <a:t>13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9FC8B-2A98-468E-B6FF-754457FDAE87}"/>
              </a:ext>
            </a:extLst>
          </p:cNvPr>
          <p:cNvSpPr txBox="1"/>
          <p:nvPr/>
        </p:nvSpPr>
        <p:spPr>
          <a:xfrm>
            <a:off x="9569863" y="1991157"/>
            <a:ext cx="1932710" cy="1046440"/>
          </a:xfrm>
          <a:prstGeom prst="rect">
            <a:avLst/>
          </a:prstGeom>
          <a:solidFill>
            <a:srgbClr val="DB4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puntos: </a:t>
            </a:r>
            <a:r>
              <a:rPr lang="es-PR" sz="4400" dirty="0">
                <a:solidFill>
                  <a:schemeClr val="bg1"/>
                </a:solidFill>
              </a:rPr>
              <a:t>130</a:t>
            </a:r>
            <a:endParaRPr lang="es-PR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ED4A570F-51EE-4388-B441-97B2294D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219466-F91A-4B05-BE87-BEB63186C0F9}"/>
              </a:ext>
            </a:extLst>
          </p:cNvPr>
          <p:cNvSpPr/>
          <p:nvPr/>
        </p:nvSpPr>
        <p:spPr>
          <a:xfrm>
            <a:off x="229024" y="1380554"/>
            <a:ext cx="9012382" cy="2839754"/>
          </a:xfrm>
          <a:prstGeom prst="roundRect">
            <a:avLst>
              <a:gd name="adj" fmla="val 2469"/>
            </a:avLst>
          </a:prstGeom>
          <a:solidFill>
            <a:schemeClr val="bg1"/>
          </a:solidFill>
          <a:ln>
            <a:solidFill>
              <a:srgbClr val="E5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0791B-0C51-49F9-AAD4-FA249E4D7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4864"/>
              </p:ext>
            </p:extLst>
          </p:nvPr>
        </p:nvGraphicFramePr>
        <p:xfrm>
          <a:off x="374175" y="1643250"/>
          <a:ext cx="8719946" cy="2504237"/>
        </p:xfrm>
        <a:graphic>
          <a:graphicData uri="http://schemas.openxmlformats.org/drawingml/2006/table">
            <a:tbl>
              <a:tblPr/>
              <a:tblGrid>
                <a:gridCol w="7043297">
                  <a:extLst>
                    <a:ext uri="{9D8B030D-6E8A-4147-A177-3AD203B41FA5}">
                      <a16:colId xmlns:a16="http://schemas.microsoft.com/office/drawing/2014/main" val="2407366997"/>
                    </a:ext>
                  </a:extLst>
                </a:gridCol>
                <a:gridCol w="1233090">
                  <a:extLst>
                    <a:ext uri="{9D8B030D-6E8A-4147-A177-3AD203B41FA5}">
                      <a16:colId xmlns:a16="http://schemas.microsoft.com/office/drawing/2014/main" val="1094490762"/>
                    </a:ext>
                  </a:extLst>
                </a:gridCol>
                <a:gridCol w="443559">
                  <a:extLst>
                    <a:ext uri="{9D8B030D-6E8A-4147-A177-3AD203B41FA5}">
                      <a16:colId xmlns:a16="http://schemas.microsoft.com/office/drawing/2014/main" val="3105365437"/>
                    </a:ext>
                  </a:extLst>
                </a:gridCol>
              </a:tblGrid>
              <a:tr h="217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Maestros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26765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los Maestros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94845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Maestros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Ejemplares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31219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 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Maestros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Certificados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4606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79816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58041"/>
                  </a:ext>
                </a:extLst>
              </a:tr>
              <a:tr h="25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Especial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9078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PEI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completados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3315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RLV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completadas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9154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4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05191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0681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0BC182-173B-4687-B3E7-E1247C12899B}"/>
              </a:ext>
            </a:extLst>
          </p:cNvPr>
          <p:cNvSpPr/>
          <p:nvPr/>
        </p:nvSpPr>
        <p:spPr>
          <a:xfrm>
            <a:off x="227958" y="735155"/>
            <a:ext cx="9013448" cy="789709"/>
          </a:xfrm>
          <a:prstGeom prst="roundRect">
            <a:avLst>
              <a:gd name="adj" fmla="val 10688"/>
            </a:avLst>
          </a:prstGeom>
          <a:solidFill>
            <a:srgbClr val="E5913F"/>
          </a:solidFill>
          <a:ln>
            <a:solidFill>
              <a:srgbClr val="E5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78AF09-0A78-453E-9C56-92E57A60DC24}"/>
              </a:ext>
            </a:extLst>
          </p:cNvPr>
          <p:cNvSpPr txBox="1">
            <a:spLocks/>
          </p:cNvSpPr>
          <p:nvPr/>
        </p:nvSpPr>
        <p:spPr>
          <a:xfrm>
            <a:off x="1080011" y="825214"/>
            <a:ext cx="7225146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dirty="0">
                <a:solidFill>
                  <a:schemeClr val="bg1"/>
                </a:solidFill>
              </a:rPr>
              <a:t>Administración Escolar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4DCA5-31E4-43D0-A07B-031FB46F59FA}"/>
              </a:ext>
            </a:extLst>
          </p:cNvPr>
          <p:cNvSpPr txBox="1"/>
          <p:nvPr/>
        </p:nvSpPr>
        <p:spPr>
          <a:xfrm>
            <a:off x="9569863" y="825214"/>
            <a:ext cx="1932710" cy="1077218"/>
          </a:xfrm>
          <a:prstGeom prst="rect">
            <a:avLst/>
          </a:prstGeom>
          <a:solidFill>
            <a:srgbClr val="E591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métricas: </a:t>
            </a:r>
            <a:r>
              <a:rPr lang="es-PR" sz="4400" dirty="0">
                <a:solidFill>
                  <a:schemeClr val="bg1"/>
                </a:solidFill>
              </a:rPr>
              <a:t>5</a:t>
            </a:r>
            <a:endParaRPr lang="es-PR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9FC8B-2A98-468E-B6FF-754457FDAE87}"/>
              </a:ext>
            </a:extLst>
          </p:cNvPr>
          <p:cNvSpPr txBox="1"/>
          <p:nvPr/>
        </p:nvSpPr>
        <p:spPr>
          <a:xfrm>
            <a:off x="9569863" y="1991157"/>
            <a:ext cx="1932710" cy="1046440"/>
          </a:xfrm>
          <a:prstGeom prst="rect">
            <a:avLst/>
          </a:prstGeom>
          <a:solidFill>
            <a:srgbClr val="E591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Total de puntos: </a:t>
            </a:r>
            <a:r>
              <a:rPr lang="es-PR" sz="4400" dirty="0">
                <a:solidFill>
                  <a:schemeClr val="bg1"/>
                </a:solidFill>
              </a:rPr>
              <a:t>50</a:t>
            </a:r>
            <a:endParaRPr lang="es-PR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ED4A570F-51EE-4388-B441-97B2294D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3" b="77732"/>
          <a:stretch/>
        </p:blipFill>
        <p:spPr>
          <a:xfrm>
            <a:off x="20" y="11"/>
            <a:ext cx="12191980" cy="6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7AAAE2CF-6225-4B6E-972F-697E6698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2" b="1248"/>
          <a:stretch/>
        </p:blipFill>
        <p:spPr>
          <a:xfrm>
            <a:off x="20" y="10"/>
            <a:ext cx="12191980" cy="6871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0CC53B-0451-4541-ACC1-14BB8AF24DD4}"/>
              </a:ext>
            </a:extLst>
          </p:cNvPr>
          <p:cNvSpPr/>
          <p:nvPr/>
        </p:nvSpPr>
        <p:spPr>
          <a:xfrm>
            <a:off x="0" y="-27710"/>
            <a:ext cx="12192000" cy="6857990"/>
          </a:xfrm>
          <a:prstGeom prst="rect">
            <a:avLst/>
          </a:prstGeom>
          <a:solidFill>
            <a:srgbClr val="2E4E5D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4717D-912B-4C47-B977-E51BBB8CA5DE}"/>
              </a:ext>
            </a:extLst>
          </p:cNvPr>
          <p:cNvSpPr txBox="1"/>
          <p:nvPr/>
        </p:nvSpPr>
        <p:spPr>
          <a:xfrm>
            <a:off x="1154724" y="2751947"/>
            <a:ext cx="10152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6600" dirty="0">
                <a:solidFill>
                  <a:schemeClr val="bg1"/>
                </a:solidFill>
              </a:rPr>
              <a:t>EJEMPLO DE UNA ESCUELA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4736AF-079C-4D66-AC9C-44538894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28207" r="24996" b="28208"/>
          <a:stretch/>
        </p:blipFill>
        <p:spPr>
          <a:xfrm>
            <a:off x="789712" y="889607"/>
            <a:ext cx="4128651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6571-8E4A-49FD-BDA8-EFDF5480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5259D-C6E3-46AE-9A12-183F0F82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" y="0"/>
            <a:ext cx="10712548" cy="6837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2493D-84F7-4CDE-B62D-994D152E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60" y="1059096"/>
            <a:ext cx="2853096" cy="9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7B6B08-3C4A-45DD-BC19-7544623B0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76173"/>
              </p:ext>
            </p:extLst>
          </p:nvPr>
        </p:nvGraphicFramePr>
        <p:xfrm>
          <a:off x="204773" y="440686"/>
          <a:ext cx="5778708" cy="4680203"/>
        </p:xfrm>
        <a:graphic>
          <a:graphicData uri="http://schemas.openxmlformats.org/drawingml/2006/table">
            <a:tbl>
              <a:tblPr/>
              <a:tblGrid>
                <a:gridCol w="3327037">
                  <a:extLst>
                    <a:ext uri="{9D8B030D-6E8A-4147-A177-3AD203B41FA5}">
                      <a16:colId xmlns:a16="http://schemas.microsoft.com/office/drawing/2014/main" val="2307158339"/>
                    </a:ext>
                  </a:extLst>
                </a:gridCol>
                <a:gridCol w="1297359">
                  <a:extLst>
                    <a:ext uri="{9D8B030D-6E8A-4147-A177-3AD203B41FA5}">
                      <a16:colId xmlns:a16="http://schemas.microsoft.com/office/drawing/2014/main" val="1924192211"/>
                    </a:ext>
                  </a:extLst>
                </a:gridCol>
                <a:gridCol w="1154312">
                  <a:extLst>
                    <a:ext uri="{9D8B030D-6E8A-4147-A177-3AD203B41FA5}">
                      <a16:colId xmlns:a16="http://schemas.microsoft.com/office/drawing/2014/main" val="3990586998"/>
                    </a:ext>
                  </a:extLst>
                </a:gridCol>
              </a:tblGrid>
              <a:tr h="2346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r>
                        <a:rPr lang="en-US" sz="105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7" marR="8917" marT="89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Puntos </a:t>
                      </a:r>
                      <a:r>
                        <a:rPr lang="en-US" sz="105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Obtenidos</a:t>
                      </a:r>
                      <a:r>
                        <a:rPr lang="en-US" sz="105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7" marR="8917" marT="89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Puntos </a:t>
                      </a:r>
                      <a:r>
                        <a:rPr lang="en-US" sz="105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Máximos</a:t>
                      </a:r>
                      <a:r>
                        <a:rPr lang="en-US" sz="105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7" marR="8917" marT="89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38063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Aprovechamiento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Académico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20073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Ciencias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66448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Español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40.0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73466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70170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40.0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40.0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82871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Español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88969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87805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17.8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25773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Crecimiento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24.7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30.0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92006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de Ciencias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1.4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21528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Brecha en la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Proficiencia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de Español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6.8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16379"/>
                  </a:ext>
                </a:extLst>
              </a:tr>
              <a:tr h="2090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Brecha en la Proficiencia de Inglés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14256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Brecha en la Proficiencia de Matemáticas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3.9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682908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Ciencias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68263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Español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45519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Estudios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Sociales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023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19830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Notas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                   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40713"/>
                  </a:ext>
                </a:extLst>
              </a:tr>
              <a:tr h="103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Graduación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03808"/>
                  </a:ext>
                </a:extLst>
              </a:tr>
              <a:tr h="20991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344.6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8917" marR="8917" marT="891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397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48F757-C460-4820-8D72-C69414F01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36225"/>
              </p:ext>
            </p:extLst>
          </p:nvPr>
        </p:nvGraphicFramePr>
        <p:xfrm>
          <a:off x="6235795" y="432189"/>
          <a:ext cx="5656852" cy="6250713"/>
        </p:xfrm>
        <a:graphic>
          <a:graphicData uri="http://schemas.openxmlformats.org/drawingml/2006/table">
            <a:tbl>
              <a:tblPr/>
              <a:tblGrid>
                <a:gridCol w="3329573">
                  <a:extLst>
                    <a:ext uri="{9D8B030D-6E8A-4147-A177-3AD203B41FA5}">
                      <a16:colId xmlns:a16="http://schemas.microsoft.com/office/drawing/2014/main" val="4093366191"/>
                    </a:ext>
                  </a:extLst>
                </a:gridCol>
                <a:gridCol w="1261672">
                  <a:extLst>
                    <a:ext uri="{9D8B030D-6E8A-4147-A177-3AD203B41FA5}">
                      <a16:colId xmlns:a16="http://schemas.microsoft.com/office/drawing/2014/main" val="1547849002"/>
                    </a:ext>
                  </a:extLst>
                </a:gridCol>
                <a:gridCol w="1065607">
                  <a:extLst>
                    <a:ext uri="{9D8B030D-6E8A-4147-A177-3AD203B41FA5}">
                      <a16:colId xmlns:a16="http://schemas.microsoft.com/office/drawing/2014/main" val="2917604815"/>
                    </a:ext>
                  </a:extLst>
                </a:gridCol>
              </a:tblGrid>
              <a:tr h="232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r>
                        <a:rPr lang="en-US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Puntos </a:t>
                      </a:r>
                      <a:r>
                        <a:rPr lang="en-US" sz="100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Obtenidos</a:t>
                      </a:r>
                      <a:r>
                        <a:rPr lang="en-US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Puntos </a:t>
                      </a:r>
                      <a:r>
                        <a:rPr lang="en-US" sz="1000" b="1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Máximos</a:t>
                      </a:r>
                      <a:r>
                        <a:rPr lang="en-US" sz="10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87492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Calidad 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75100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Asistencia de los 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62590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Ausentismo Crónico de los 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8.7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30625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Participación en Ciencias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8.2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20652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Participación en Español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8.3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9822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Participación en Inglés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8.3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27213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Participación en Matemáticas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  8.3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24949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Promedio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College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Español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324107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Promedio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College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Inglés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752977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Promedio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College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Matemáticas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27376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Promedio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College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544696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Dominio en Piense II Español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 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599078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Dominio en Piense II Inglés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 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210056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Dominio en Piense II Matemáticas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      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2662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121.8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06867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70125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08492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Tasa de Asistencia de los Maestros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9.0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16809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de Maestros 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Ejemplares</a:t>
                      </a:r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7.6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3402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Porcentaje de Maestros Certificados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20717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Porcentaje de PEI completados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13499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Porcentaje de Tareas RLV completadas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8.6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10.0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15392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       45.2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         50.0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16283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6363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22048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Aprovechamiento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Académico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344.6 / 380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5432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Calidad 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121.8 / 130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97360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45.2 / 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76160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59285F-DCFD-4A2D-AE66-0FB7E10FDBC4}"/>
              </a:ext>
            </a:extLst>
          </p:cNvPr>
          <p:cNvSpPr/>
          <p:nvPr/>
        </p:nvSpPr>
        <p:spPr>
          <a:xfrm>
            <a:off x="258223" y="5395195"/>
            <a:ext cx="5707430" cy="1392467"/>
          </a:xfrm>
          <a:prstGeom prst="roundRect">
            <a:avLst>
              <a:gd name="adj" fmla="val 63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9DC1B2-5688-40B7-B2A2-F55B24AEC94C}"/>
              </a:ext>
            </a:extLst>
          </p:cNvPr>
          <p:cNvSpPr/>
          <p:nvPr/>
        </p:nvSpPr>
        <p:spPr>
          <a:xfrm>
            <a:off x="258222" y="5352292"/>
            <a:ext cx="5707430" cy="338554"/>
          </a:xfrm>
          <a:prstGeom prst="rect">
            <a:avLst/>
          </a:prstGeom>
          <a:solidFill>
            <a:srgbClr val="2E4E5D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TOTAL                                                          511.6         560 </a:t>
            </a:r>
            <a:endParaRPr lang="es-PR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498000-4E61-4FBF-8510-998C3AC62D34}"/>
                  </a:ext>
                </a:extLst>
              </p:cNvPr>
              <p:cNvSpPr txBox="1"/>
              <p:nvPr/>
            </p:nvSpPr>
            <p:spPr>
              <a:xfrm>
                <a:off x="745588" y="5690846"/>
                <a:ext cx="3840480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P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511.6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</m:oMath>
                </a14:m>
                <a:r>
                  <a:rPr lang="es-PR" sz="6600" dirty="0"/>
                  <a:t> </a:t>
                </a:r>
                <a:r>
                  <a:rPr lang="es-PR" sz="3600" dirty="0"/>
                  <a:t>=</a:t>
                </a:r>
                <a:r>
                  <a:rPr lang="es-PR" sz="6600" dirty="0"/>
                  <a:t> </a:t>
                </a:r>
                <a:r>
                  <a:rPr lang="es-PR" sz="4000" dirty="0"/>
                  <a:t>91%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498000-4E61-4FBF-8510-998C3AC6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8" y="5690846"/>
                <a:ext cx="3840480" cy="1015663"/>
              </a:xfrm>
              <a:prstGeom prst="rect">
                <a:avLst/>
              </a:prstGeom>
              <a:blipFill>
                <a:blip r:embed="rId2"/>
                <a:stretch>
                  <a:fillRect b="-19880"/>
                </a:stretch>
              </a:blipFill>
            </p:spPr>
            <p:txBody>
              <a:bodyPr/>
              <a:lstStyle/>
              <a:p>
                <a:r>
                  <a:rPr lang="es-P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able, sitting, indoor&#10;&#10;Description generated with high confidence">
            <a:extLst>
              <a:ext uri="{FF2B5EF4-FFF2-40B4-BE49-F238E27FC236}">
                <a16:creationId xmlns:a16="http://schemas.microsoft.com/office/drawing/2014/main" id="{7F6309BC-6322-4F50-8870-9C3CF1AD2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4" b="81498"/>
          <a:stretch/>
        </p:blipFill>
        <p:spPr>
          <a:xfrm>
            <a:off x="20" y="11"/>
            <a:ext cx="12191980" cy="3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1272</Words>
  <Application>Microsoft Office PowerPoint</Application>
  <PresentationFormat>Widescreen</PresentationFormat>
  <Paragraphs>354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Aprovechamiento Académico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Metodología  modelo Conoce tu Escuela (Resumen): </vt:lpstr>
      <vt:lpstr>Metodología  modelo Conoce tu Escuela (Resumen):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Rivera</dc:creator>
  <cp:lastModifiedBy>Daniel Rivera</cp:lastModifiedBy>
  <cp:revision>22</cp:revision>
  <dcterms:created xsi:type="dcterms:W3CDTF">2019-08-09T19:00:07Z</dcterms:created>
  <dcterms:modified xsi:type="dcterms:W3CDTF">2019-09-04T17:42:44Z</dcterms:modified>
</cp:coreProperties>
</file>